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71" r:id="rId8"/>
    <p:sldId id="261" r:id="rId9"/>
    <p:sldId id="262" r:id="rId10"/>
    <p:sldId id="277" r:id="rId11"/>
    <p:sldId id="278" r:id="rId12"/>
    <p:sldId id="273" r:id="rId13"/>
    <p:sldId id="279" r:id="rId14"/>
    <p:sldId id="263" r:id="rId15"/>
    <p:sldId id="274" r:id="rId16"/>
    <p:sldId id="264" r:id="rId17"/>
    <p:sldId id="275" r:id="rId18"/>
    <p:sldId id="280" r:id="rId19"/>
    <p:sldId id="283" r:id="rId20"/>
    <p:sldId id="284" r:id="rId21"/>
    <p:sldId id="285" r:id="rId22"/>
    <p:sldId id="286" r:id="rId23"/>
    <p:sldId id="287" r:id="rId24"/>
    <p:sldId id="276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6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CB41-D062-40E5-9A8D-757C38293685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4C5E3-47A5-4396-BCD2-F99221FC0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8D4B9-C4D5-45CF-BD5B-BC1D0FD904B6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9F8A-7272-4795-9AFD-A4EF9C52C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A565-1599-4D1A-921D-7CA92F0D7684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9C34-CEBF-4155-B6DF-6E15B7DF9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EE12-2702-40AD-A25C-B04EFABACF4F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189A-0A72-4352-A873-D17A5F48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FACB-80D5-4512-BBC5-4798FDAEDC59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0625-E5D7-4691-8C01-F7925A047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03E6-EA5A-441D-971B-F8626289DA59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BCB6E-563B-4E1A-A5DA-09F35094E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93A36-FED7-4309-ACF6-1C32F966F22C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38BAF-EB40-4672-99B6-FCF867A79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30BA4-8A64-4F0E-A79B-9496900CDF0F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E695F-4F5F-4633-89C2-D4AFD69DB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571D-7AF0-487A-B070-E2AC52B5BD3C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630DC-76C1-42AE-86A6-196694F31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C533-DD0F-4D1A-89A1-EBA9A7E8563F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A82CC-15FA-4FAE-A3E6-3268CB38F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C941-0227-47E9-8C43-9A0AB70677E8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F515E-8A29-42C2-B97F-2890E31D8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999AC31-E38B-4B29-8C7A-A9C5B101324C}" type="datetime1">
              <a:rPr lang="en-US"/>
              <a:pPr>
                <a:defRPr/>
              </a:pPr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B419E5F-CCBD-411A-8A25-AEBF4254A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onomix.blogs.nytimes.com/2009/10/16/is-medicare-raising-prices-for-the-privately-insured/" TargetMode="External"/><Relationship Id="rId3" Type="http://schemas.openxmlformats.org/officeDocument/2006/relationships/hyperlink" Target="http://www.gnyha.org/8845/File.asp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spm.sph.sc.edu/Courses/Econ/CLASSES/849.regional%20variation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Medical care market </a:t>
            </a:r>
            <a:r>
              <a:rPr lang="en-US" dirty="0" smtClean="0"/>
              <a:t>performance –</a:t>
            </a:r>
            <a:br>
              <a:rPr lang="en-US" dirty="0" smtClean="0"/>
            </a:br>
            <a:r>
              <a:rPr lang="en-US" dirty="0" smtClean="0"/>
              <a:t>Three articles</a:t>
            </a:r>
            <a:endParaRPr lang="en-US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</a:rPr>
              <a:t>HSPM J712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Docs with financial interest ordered more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Hillman, B.J., Joseph, C.A., Mabry, M.R., Sunshine, J.H., Kennedy, S.D., </a:t>
            </a:r>
            <a:r>
              <a:rPr lang="en-US" dirty="0" err="1" smtClean="0"/>
              <a:t>Noether</a:t>
            </a:r>
            <a:r>
              <a:rPr lang="en-US" dirty="0" smtClean="0"/>
              <a:t>, M., "Frequency and Costs of Diagnostic Imaging in Office Practice -- A Comparison of Self-Referring and Radiologist-Referring Physicians," </a:t>
            </a: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</a:t>
            </a:r>
            <a:r>
              <a:rPr lang="en-US" dirty="0" smtClean="0"/>
              <a:t>, Dec. 6, 1990, </a:t>
            </a:r>
            <a:r>
              <a:rPr lang="en-US" i="1" dirty="0" smtClean="0"/>
              <a:t>323</a:t>
            </a:r>
            <a:r>
              <a:rPr lang="en-US" dirty="0" smtClean="0"/>
              <a:t>(23), pp. 1604-1608.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ll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73" y="-4149"/>
            <a:ext cx="8700654" cy="689111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For-profit hospitals did more and charged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Pattison, R.V., and Katz, H.M., "Investor-Owned and Not-for-Profit Hospitals: A Comparison Based on California Data," </a:t>
            </a: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</a:t>
            </a:r>
            <a:r>
              <a:rPr lang="en-US" dirty="0" smtClean="0"/>
              <a:t>, August 11, 1983, </a:t>
            </a:r>
            <a:r>
              <a:rPr lang="en-US" i="1" dirty="0" smtClean="0"/>
              <a:t>309</a:t>
            </a:r>
            <a:r>
              <a:rPr lang="en-US" dirty="0" smtClean="0"/>
              <a:t>, pp. 347-353. More differences with the competitive model: Some providers (for-profit hospitals, in this case) can charge more than other providers for the same services.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patt table 5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1990"/>
            <a:ext cx="7375236" cy="668766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050"/>
            <a:ext cx="89916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administrative overhead in for-profit hospitals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Woolhandler</a:t>
            </a:r>
            <a:r>
              <a:rPr lang="en-US" dirty="0" smtClean="0"/>
              <a:t>, S., </a:t>
            </a:r>
            <a:r>
              <a:rPr lang="en-US" dirty="0" err="1" smtClean="0"/>
              <a:t>Himmelstein</a:t>
            </a:r>
            <a:r>
              <a:rPr lang="en-US" dirty="0" smtClean="0"/>
              <a:t>, D.U., "Costs of Care and Administration at For-Profit and Other Hospitals in the United States," </a:t>
            </a: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</a:t>
            </a:r>
            <a:r>
              <a:rPr lang="en-US" dirty="0" smtClean="0"/>
              <a:t>, March 13, 1997, </a:t>
            </a:r>
            <a:r>
              <a:rPr lang="en-US" i="1" dirty="0" smtClean="0"/>
              <a:t>336</a:t>
            </a:r>
            <a:r>
              <a:rPr lang="en-US" dirty="0" smtClean="0"/>
              <a:t>(11), pp. 769-74.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638"/>
            <a:ext cx="8255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“chaos”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Reinhardt, </a:t>
            </a:r>
            <a:r>
              <a:rPr lang="en-US" dirty="0" err="1" smtClean="0"/>
              <a:t>Uwe</a:t>
            </a:r>
            <a:r>
              <a:rPr lang="en-US" dirty="0" smtClean="0"/>
              <a:t> E., "The Pricing Of U.S. Hospital Services: Chaos Behind A Veil Of Secrecy," </a:t>
            </a:r>
            <a:r>
              <a:rPr lang="en-US" i="1" dirty="0" smtClean="0"/>
              <a:t>Health Affairs</a:t>
            </a:r>
            <a:r>
              <a:rPr lang="en-US" dirty="0" smtClean="0"/>
              <a:t>, January/February 2006; 25(1): 57-69.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Charges vary by 4x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1417638"/>
            <a:ext cx="899318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 a </a:t>
            </a:r>
            <a:r>
              <a:rPr lang="en-US" dirty="0"/>
              <a:t>hospital will submit, for all of its pa- </a:t>
            </a:r>
            <a:r>
              <a:rPr lang="en-US" dirty="0" err="1"/>
              <a:t>tients</a:t>
            </a:r>
            <a:r>
              <a:rPr lang="en-US" dirty="0"/>
              <a:t>, detailed bills based on its </a:t>
            </a:r>
            <a:r>
              <a:rPr lang="en-US" dirty="0" err="1"/>
              <a:t>chargemaster</a:t>
            </a:r>
            <a:r>
              <a:rPr lang="en-US" dirty="0"/>
              <a:t>, even to patients covered by </a:t>
            </a:r>
            <a:r>
              <a:rPr lang="en-US" dirty="0" smtClean="0"/>
              <a:t>Medicare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“… </a:t>
            </a:r>
            <a:r>
              <a:rPr lang="en-US" dirty="0"/>
              <a:t>in principle, patients can check whether all of the supplies and services listed on the bill were actually delivered.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3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Reinhardt, U.E., "Resource Allocation in Health Care: The Allocation of Lifestyles to Providers," </a:t>
            </a:r>
            <a:r>
              <a:rPr lang="en-US" i="1" dirty="0" smtClean="0"/>
              <a:t>The Milbank Quarterly</a:t>
            </a:r>
            <a:r>
              <a:rPr lang="en-US" dirty="0" smtClean="0"/>
              <a:t>, 1987, </a:t>
            </a:r>
            <a:r>
              <a:rPr lang="en-US" i="1" dirty="0" smtClean="0"/>
              <a:t>65</a:t>
            </a:r>
            <a:r>
              <a:rPr lang="en-US" dirty="0" smtClean="0"/>
              <a:t>(2), pp. 153-176.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 these </a:t>
            </a:r>
            <a:r>
              <a:rPr lang="en-US" dirty="0"/>
              <a:t>bills are very lengthy and add up to large totals that do not bear any systematic relationship to the amounts third</a:t>
            </a:r>
            <a:r>
              <a:rPr lang="en-US" dirty="0" smtClean="0"/>
              <a:t>-party </a:t>
            </a:r>
            <a:r>
              <a:rPr lang="en-US" dirty="0"/>
              <a:t>payers actually </a:t>
            </a:r>
            <a:r>
              <a:rPr lang="en-US" dirty="0" smtClean="0"/>
              <a:t>pay … </a:t>
            </a:r>
          </a:p>
          <a:p>
            <a:r>
              <a:rPr lang="en-US" dirty="0" smtClean="0"/>
              <a:t>“… these </a:t>
            </a:r>
            <a:r>
              <a:rPr lang="en-US" dirty="0"/>
              <a:t>actual payments tend to be less than half of the amounts that originally were billed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</a:t>
            </a:r>
            <a:r>
              <a:rPr lang="en-US" dirty="0"/>
              <a:t>Invoices at </a:t>
            </a:r>
            <a:r>
              <a:rPr lang="en-US" dirty="0" err="1"/>
              <a:t>chargemaster</a:t>
            </a:r>
            <a:r>
              <a:rPr lang="en-US" dirty="0"/>
              <a:t> </a:t>
            </a:r>
            <a:r>
              <a:rPr lang="en-US" dirty="0" smtClean="0"/>
              <a:t>prices … would </a:t>
            </a:r>
            <a:r>
              <a:rPr lang="en-US" dirty="0"/>
              <a:t>yield truly enormous profits if those prices were actually paid.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90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clearinghouses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HIPAA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16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discrimination</a:t>
            </a:r>
            <a:br>
              <a:rPr lang="en-US" dirty="0" smtClean="0"/>
            </a:br>
            <a:r>
              <a:rPr lang="en-US" dirty="0" smtClean="0"/>
              <a:t>structural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fixed cost relative to total cost</a:t>
            </a:r>
          </a:p>
          <a:p>
            <a:pPr lvl="1"/>
            <a:r>
              <a:rPr lang="en-US" dirty="0" smtClean="0"/>
              <a:t>Some customers must pay more than marginal cost for the enterprise to thrive</a:t>
            </a:r>
          </a:p>
          <a:p>
            <a:r>
              <a:rPr lang="en-US" dirty="0" smtClean="0"/>
              <a:t>Segmented market</a:t>
            </a:r>
          </a:p>
          <a:p>
            <a:pPr lvl="1"/>
            <a:r>
              <a:rPr lang="en-US" dirty="0" smtClean="0"/>
              <a:t>So different customers can be charged different prices</a:t>
            </a:r>
          </a:p>
        </p:txBody>
      </p:sp>
    </p:spTree>
    <p:extLst>
      <p:ext uri="{BB962C8B-B14F-4D97-AF65-F5344CB8AC3E}">
        <p14:creationId xmlns:p14="http://schemas.microsoft.com/office/powerpoint/2010/main" val="4117287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each market segment, charge “what the market will bear”</a:t>
            </a:r>
          </a:p>
          <a:p>
            <a:pPr lvl="1"/>
            <a:r>
              <a:rPr lang="en-US" dirty="0" smtClean="0"/>
              <a:t>Raise price so long as demand is inelastic</a:t>
            </a:r>
          </a:p>
          <a:p>
            <a:pPr lvl="1"/>
            <a:r>
              <a:rPr lang="en-US" dirty="0" smtClean="0"/>
              <a:t>or, negotiate price with that segment’s payers</a:t>
            </a:r>
          </a:p>
          <a:p>
            <a:r>
              <a:rPr lang="en-US" dirty="0" smtClean="0"/>
              <a:t>Profit-enhancing or beneficent?</a:t>
            </a:r>
          </a:p>
          <a:p>
            <a:pPr lvl="1"/>
            <a:r>
              <a:rPr lang="en-US" dirty="0" smtClean="0"/>
              <a:t>Both?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7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prices change in one segment?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http://economix.blogs.nytimes.com/2009/10/16/is-medicare-raising-prices-for-the-privately-insured/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http://www.gnyha.org/8845/</a:t>
            </a:r>
            <a:r>
              <a:rPr lang="en-US" dirty="0" smtClean="0">
                <a:hlinkClick r:id="rId3"/>
              </a:rPr>
              <a:t>File.aspx</a:t>
            </a:r>
            <a:endParaRPr lang="en-US" dirty="0"/>
          </a:p>
          <a:p>
            <a:pPr lvl="2"/>
            <a:r>
              <a:rPr lang="en-US" dirty="0" smtClean="0"/>
              <a:t>L</a:t>
            </a:r>
            <a:r>
              <a:rPr lang="en-US" dirty="0" smtClean="0"/>
              <a:t>ooks like Medicare prices lower corresponds with private payer prices higher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Can “consumer-driven” health care – </a:t>
            </a:r>
            <a:br>
              <a:rPr lang="en-US" sz="2800" dirty="0" smtClean="0"/>
            </a:br>
            <a:r>
              <a:rPr lang="en-US" sz="2800" dirty="0" smtClean="0"/>
              <a:t>or cost-effectiveness-driven decisions – </a:t>
            </a:r>
            <a:br>
              <a:rPr lang="en-US" sz="2800" dirty="0" smtClean="0"/>
            </a:br>
            <a:r>
              <a:rPr lang="en-US" sz="2800" dirty="0" smtClean="0"/>
              <a:t>work if the prices give wrong signals?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520"/>
            <a:ext cx="8229600" cy="4525963"/>
          </a:xfrm>
        </p:spPr>
        <p:txBody>
          <a:bodyPr/>
          <a:lstStyle/>
          <a:p>
            <a:r>
              <a:rPr lang="en-US" dirty="0" smtClean="0"/>
              <a:t>“To </a:t>
            </a:r>
            <a:r>
              <a:rPr lang="en-US" dirty="0" smtClean="0"/>
              <a:t>move from the present, chaotic pricing system toward a … system that could support genuinely consumer-directed health care will be an awesome challenge. </a:t>
            </a:r>
          </a:p>
          <a:p>
            <a:r>
              <a:rPr lang="en-US" dirty="0" smtClean="0"/>
              <a:t>“Yet </a:t>
            </a:r>
            <a:r>
              <a:rPr lang="en-US" dirty="0" smtClean="0"/>
              <a:t>without major changes in the present chaos, forcing sick and anxious people to shop around blindfolded … mocks the very idea of consumer-directed care.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the quantities are chaotic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smtClean="0">
                <a:hlinkClick r:id="rId2"/>
              </a:rPr>
              <a:t>://hspm.sph.sc.edu/Courses/Econ/CLASSES/849.regional%20variation.pdf</a:t>
            </a:r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274638"/>
            <a:ext cx="85090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552450"/>
            <a:ext cx="9024937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8" y="63500"/>
            <a:ext cx="7751762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7638"/>
            <a:ext cx="8413750" cy="671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competition drive down prices and costs?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Brown, M.L., Kessler, L.G., Reuter, F.G., "Is the Supply of Mammography Machines Outstripping Need and Demand?" </a:t>
            </a:r>
            <a:r>
              <a:rPr lang="en-US" i="1" dirty="0" smtClean="0"/>
              <a:t>Annals of Internal Medicine</a:t>
            </a:r>
            <a:r>
              <a:rPr lang="en-US" dirty="0" smtClean="0"/>
              <a:t>, October, 1, 1990, </a:t>
            </a:r>
            <a:r>
              <a:rPr lang="en-US" i="1" dirty="0" smtClean="0"/>
              <a:t>113</a:t>
            </a:r>
            <a:r>
              <a:rPr lang="en-US" dirty="0" smtClean="0"/>
              <a:t>(7), pp. 547-552. Also contrary to the competitive market model, excess capacity does not lead to price competition.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0"/>
            <a:ext cx="75342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14300"/>
            <a:ext cx="748665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740</Words>
  <Application>Microsoft Macintosh PowerPoint</Application>
  <PresentationFormat>On-screen Show (4:3)</PresentationFormat>
  <Paragraphs>43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Medical care market performance – Three articles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competition drive down prices and costs?</vt:lpstr>
      <vt:lpstr>PowerPoint Presentation</vt:lpstr>
      <vt:lpstr>PowerPoint Presentation</vt:lpstr>
      <vt:lpstr>Docs with financial interest ordered more tests</vt:lpstr>
      <vt:lpstr>PowerPoint Presentation</vt:lpstr>
      <vt:lpstr>For-profit hospitals did more and charged more</vt:lpstr>
      <vt:lpstr>PowerPoint Presentation</vt:lpstr>
      <vt:lpstr>PowerPoint Presentation</vt:lpstr>
      <vt:lpstr>More administrative overhead in for-profit hospitals</vt:lpstr>
      <vt:lpstr>PowerPoint Presentation</vt:lpstr>
      <vt:lpstr>Pricing “chaos”</vt:lpstr>
      <vt:lpstr>Charges vary by 4x</vt:lpstr>
      <vt:lpstr>PowerPoint Presentation</vt:lpstr>
      <vt:lpstr>PowerPoint Presentation</vt:lpstr>
      <vt:lpstr>Payment clearinghouses</vt:lpstr>
      <vt:lpstr>Price discrimination structural requirements</vt:lpstr>
      <vt:lpstr>Price discrimination</vt:lpstr>
      <vt:lpstr>What happens if prices change in one segment?</vt:lpstr>
      <vt:lpstr>Can “consumer-driven” health care –  or cost-effectiveness-driven decisions –  work if the prices give wrong signals?</vt:lpstr>
      <vt:lpstr>…and the quantities are chaotic</vt:lpstr>
    </vt:vector>
  </TitlesOfParts>
  <Company>Univ.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HSPM J712</dc:title>
  <dc:creator>Sam Baker</dc:creator>
  <cp:lastModifiedBy>Sam Baker</cp:lastModifiedBy>
  <cp:revision>40</cp:revision>
  <dcterms:created xsi:type="dcterms:W3CDTF">2009-10-14T15:08:43Z</dcterms:created>
  <dcterms:modified xsi:type="dcterms:W3CDTF">2011-10-25T16:35:07Z</dcterms:modified>
</cp:coreProperties>
</file>